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6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1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8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43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4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9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3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8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7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8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Rectangle 1030">
            <a:extLst>
              <a:ext uri="{FF2B5EF4-FFF2-40B4-BE49-F238E27FC236}">
                <a16:creationId xmlns:a16="http://schemas.microsoft.com/office/drawing/2014/main" id="{5AB5C7EE-A919-646B-4F86-BACCBC52D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F6DA10-3D24-B37B-9075-0F84D1352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642" y="1104181"/>
            <a:ext cx="3406543" cy="2779731"/>
          </a:xfrm>
        </p:spPr>
        <p:txBody>
          <a:bodyPr>
            <a:normAutofit/>
          </a:bodyPr>
          <a:lstStyle/>
          <a:p>
            <a:r>
              <a:rPr lang="es-CR" sz="3600" dirty="0"/>
              <a:t>Acuerdo Concejo Municipal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D5D831-4C48-00EC-A1FC-55A957BC60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643" y="3901164"/>
            <a:ext cx="3406542" cy="154210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s-CR" sz="1400" dirty="0" err="1"/>
              <a:t>Nº</a:t>
            </a:r>
            <a:r>
              <a:rPr lang="es-CR" sz="1400" dirty="0"/>
              <a:t>  3439 (MLU-SM-047-26-2024/2028)</a:t>
            </a:r>
          </a:p>
          <a:p>
            <a:pPr>
              <a:lnSpc>
                <a:spcPct val="110000"/>
              </a:lnSpc>
            </a:pPr>
            <a:endParaRPr lang="es-CR" sz="1400" dirty="0"/>
          </a:p>
          <a:p>
            <a:pPr>
              <a:lnSpc>
                <a:spcPct val="110000"/>
              </a:lnSpc>
            </a:pPr>
            <a:r>
              <a:rPr lang="es-CR" sz="1400" dirty="0"/>
              <a:t>3er informe Gastos Autorizados por Despacho de Alcaldía</a:t>
            </a:r>
          </a:p>
          <a:p>
            <a:pPr>
              <a:lnSpc>
                <a:spcPct val="110000"/>
              </a:lnSpc>
            </a:pPr>
            <a:r>
              <a:rPr lang="es-CR" sz="1400" dirty="0"/>
              <a:t>1/5/2025 al 31/10/2025</a:t>
            </a:r>
          </a:p>
          <a:p>
            <a:pPr>
              <a:lnSpc>
                <a:spcPct val="110000"/>
              </a:lnSpc>
            </a:pPr>
            <a:endParaRPr lang="es-CR" sz="1400" dirty="0"/>
          </a:p>
        </p:txBody>
      </p:sp>
      <p:pic>
        <p:nvPicPr>
          <p:cNvPr id="1026" name="Imagen 6" descr="Logo">
            <a:extLst>
              <a:ext uri="{FF2B5EF4-FFF2-40B4-BE49-F238E27FC236}">
                <a16:creationId xmlns:a16="http://schemas.microsoft.com/office/drawing/2014/main" id="{631BABDC-13DC-871A-83C7-2A54E8294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396814" y="2053380"/>
            <a:ext cx="7712015" cy="275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94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07B083-EAC0-A5BB-C369-C9589EC7F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AEA3A60-AB3F-00F3-38BA-776E53026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7" y="603504"/>
            <a:ext cx="10872216" cy="1527048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s-CR" sz="2000" dirty="0"/>
              <a:t>3er informe Gastos Autorizados por Despacho de Alcaldía</a:t>
            </a:r>
            <a:br>
              <a:rPr lang="es-CR" sz="2000" dirty="0"/>
            </a:br>
            <a:r>
              <a:rPr lang="es-CR" sz="2000" dirty="0"/>
              <a:t>1/5/2025 al 31/10/2025</a:t>
            </a:r>
            <a:br>
              <a:rPr lang="es-CR" dirty="0"/>
            </a:br>
            <a:endParaRPr lang="es-CR" dirty="0"/>
          </a:p>
        </p:txBody>
      </p:sp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6DA7B9F8-C5C9-0658-F917-BFFB567ED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614678" y="2441274"/>
            <a:ext cx="5173647" cy="184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374A30-B558-1DB4-9834-13C2DDC2E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441273"/>
            <a:ext cx="5385816" cy="3817942"/>
          </a:xfrm>
        </p:spPr>
        <p:txBody>
          <a:bodyPr anchor="t">
            <a:normAutofit fontScale="70000" lnSpcReduction="20000"/>
          </a:bodyPr>
          <a:lstStyle/>
          <a:p>
            <a:r>
              <a:rPr lang="es-CR" sz="1800" dirty="0"/>
              <a:t>Objetivo</a:t>
            </a:r>
          </a:p>
          <a:p>
            <a:pPr lvl="3"/>
            <a:r>
              <a:rPr lang="es-CR" sz="1800" dirty="0"/>
              <a:t>Explicar los gastos Autorizados , quien los autoriza  y bajo que norma se rigen</a:t>
            </a:r>
          </a:p>
          <a:p>
            <a:r>
              <a:rPr lang="es-CR" sz="1800" dirty="0"/>
              <a:t>Marco Legal y Normativo</a:t>
            </a:r>
          </a:p>
          <a:p>
            <a:pPr lvl="3"/>
            <a:r>
              <a:rPr lang="es-CR" sz="1200" dirty="0"/>
              <a:t>Código Municipal (Art. 17 inc. F    Art. 104  Art. 116 )</a:t>
            </a:r>
          </a:p>
          <a:p>
            <a:r>
              <a:rPr lang="es-CR" sz="1800" dirty="0"/>
              <a:t>Tipos de Gastos</a:t>
            </a:r>
          </a:p>
          <a:p>
            <a:pPr lvl="3"/>
            <a:r>
              <a:rPr lang="es-CR" sz="1200" dirty="0"/>
              <a:t>Por Objeto del Gastos</a:t>
            </a:r>
          </a:p>
          <a:p>
            <a:pPr lvl="4"/>
            <a:r>
              <a:rPr lang="es-CR" sz="1000" dirty="0"/>
              <a:t>Remuneraciones</a:t>
            </a:r>
          </a:p>
          <a:p>
            <a:pPr lvl="4"/>
            <a:r>
              <a:rPr lang="es-CR" sz="1000" dirty="0"/>
              <a:t>Servicios</a:t>
            </a:r>
          </a:p>
          <a:p>
            <a:pPr lvl="4"/>
            <a:r>
              <a:rPr lang="es-CR" sz="1000" dirty="0"/>
              <a:t>Materiales Suministros</a:t>
            </a:r>
          </a:p>
          <a:p>
            <a:pPr lvl="4"/>
            <a:r>
              <a:rPr lang="es-CR" sz="1000" dirty="0"/>
              <a:t>Intereses y Comisiones</a:t>
            </a:r>
          </a:p>
          <a:p>
            <a:pPr lvl="4"/>
            <a:r>
              <a:rPr lang="es-CR" sz="1000" dirty="0"/>
              <a:t>Bienes Duraderos</a:t>
            </a:r>
          </a:p>
          <a:p>
            <a:pPr lvl="4"/>
            <a:r>
              <a:rPr lang="es-CR" sz="1000" dirty="0"/>
              <a:t>Amortización</a:t>
            </a:r>
          </a:p>
          <a:p>
            <a:pPr lvl="4"/>
            <a:r>
              <a:rPr lang="es-CR" sz="1000" dirty="0"/>
              <a:t>Transferencias</a:t>
            </a:r>
          </a:p>
          <a:p>
            <a:r>
              <a:rPr lang="es-CR" sz="1800" dirty="0"/>
              <a:t>Procedimiento de Autorización</a:t>
            </a:r>
          </a:p>
          <a:p>
            <a:r>
              <a:rPr lang="es-CR" sz="1800" dirty="0"/>
              <a:t>Control y Transparencia</a:t>
            </a:r>
          </a:p>
          <a:p>
            <a:endParaRPr lang="es-CR" sz="1800" dirty="0"/>
          </a:p>
          <a:p>
            <a:pPr marL="457200" lvl="2" indent="0">
              <a:buNone/>
            </a:pPr>
            <a:endParaRPr lang="es-CR" sz="1800" dirty="0"/>
          </a:p>
        </p:txBody>
      </p:sp>
    </p:spTree>
    <p:extLst>
      <p:ext uri="{BB962C8B-B14F-4D97-AF65-F5344CB8AC3E}">
        <p14:creationId xmlns:p14="http://schemas.microsoft.com/office/powerpoint/2010/main" val="183566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F67900-1255-4B9D-94FF-3C60571C2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Normativa y conceptos</a:t>
            </a:r>
          </a:p>
        </p:txBody>
      </p:sp>
      <p:pic>
        <p:nvPicPr>
          <p:cNvPr id="9" name="Marcador de contenido 8" descr="Texto&#10;&#10;El contenido generado por IA puede ser incorrecto.">
            <a:extLst>
              <a:ext uri="{FF2B5EF4-FFF2-40B4-BE49-F238E27FC236}">
                <a16:creationId xmlns:a16="http://schemas.microsoft.com/office/drawing/2014/main" id="{89319F50-83F8-6709-1680-86B51F86FE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9792" y="3429000"/>
            <a:ext cx="6331399" cy="1132257"/>
          </a:xfrm>
          <a:prstGeom prst="rect">
            <a:avLst/>
          </a:prstGeom>
        </p:spPr>
      </p:pic>
      <p:pic>
        <p:nvPicPr>
          <p:cNvPr id="10" name="Imagen 6" descr="Logo">
            <a:extLst>
              <a:ext uri="{FF2B5EF4-FFF2-40B4-BE49-F238E27FC236}">
                <a16:creationId xmlns:a16="http://schemas.microsoft.com/office/drawing/2014/main" id="{F1D6A9D0-B5D6-4E33-D6F9-11657A4D4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3364363" y="1680898"/>
            <a:ext cx="4206785" cy="15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828D067-5F99-2A16-5BED-EA27ECC4C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935" y="5096114"/>
            <a:ext cx="6150464" cy="37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86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FB967-C02D-A27E-D6ED-05671271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Clasificación según el mes de Ejecución</a:t>
            </a: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8B201B7C-0B2D-F846-2526-B4BC9F378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49" y="2905124"/>
            <a:ext cx="9933621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A73349D0-DBA9-34E4-8A07-3E71ABF1C9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3612013" y="1261006"/>
            <a:ext cx="4206785" cy="15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516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ADEAA-63AE-B495-0240-0EEB7CAD4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Gastos Autorizados por Programa</a:t>
            </a:r>
          </a:p>
        </p:txBody>
      </p:sp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38404A21-E79F-0C98-BF3F-83F8182894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4364489" y="1474863"/>
            <a:ext cx="3149896" cy="112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Imagen 5" descr="Tabla&#10;&#10;El contenido generado por IA puede ser incorrecto.">
            <a:extLst>
              <a:ext uri="{FF2B5EF4-FFF2-40B4-BE49-F238E27FC236}">
                <a16:creationId xmlns:a16="http://schemas.microsoft.com/office/drawing/2014/main" id="{DF55AC5A-FC08-44E5-26D4-BDFDB0EED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657" y="2963305"/>
            <a:ext cx="9421939" cy="190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13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B767B-E82E-EA12-0FBA-106D939D4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Clasificación por Objeto del Gasto</a:t>
            </a:r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38709752-8817-956E-0FAA-31F2CB56F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" y="3089275"/>
            <a:ext cx="9615047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BE37A2F4-9B28-8ECF-B413-BCFDDACA06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3612013" y="1261006"/>
            <a:ext cx="4206785" cy="15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826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A989C-8F9F-ABDE-7B2C-48E3603BE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Clasificación por Área</a:t>
            </a:r>
          </a:p>
        </p:txBody>
      </p:sp>
      <p:pic>
        <p:nvPicPr>
          <p:cNvPr id="5123" name="Picture 3">
            <a:extLst>
              <a:ext uri="{FF2B5EF4-FFF2-40B4-BE49-F238E27FC236}">
                <a16:creationId xmlns:a16="http://schemas.microsoft.com/office/drawing/2014/main" id="{3BC5C1FE-326D-0A15-FED5-4397C94E4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1148882"/>
            <a:ext cx="4572420" cy="54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0F9DE963-42D0-10B6-CA58-447458567E5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754513" y="3137431"/>
            <a:ext cx="4206785" cy="15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997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 descr="Logo">
            <a:extLst>
              <a:ext uri="{FF2B5EF4-FFF2-40B4-BE49-F238E27FC236}">
                <a16:creationId xmlns:a16="http://schemas.microsoft.com/office/drawing/2014/main" id="{18AAE444-F4CB-119F-EB34-2792D3A70E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b="24123"/>
          <a:stretch>
            <a:fillRect/>
          </a:stretch>
        </p:blipFill>
        <p:spPr bwMode="auto">
          <a:xfrm>
            <a:off x="884319" y="1389999"/>
            <a:ext cx="9854204" cy="351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0FB4463-170F-DD10-BAB1-050FFC991BC7}"/>
              </a:ext>
            </a:extLst>
          </p:cNvPr>
          <p:cNvSpPr/>
          <p:nvPr/>
        </p:nvSpPr>
        <p:spPr>
          <a:xfrm>
            <a:off x="3073908" y="5235047"/>
            <a:ext cx="5312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Buenas noches</a:t>
            </a:r>
          </a:p>
        </p:txBody>
      </p:sp>
    </p:spTree>
    <p:extLst>
      <p:ext uri="{BB962C8B-B14F-4D97-AF65-F5344CB8AC3E}">
        <p14:creationId xmlns:p14="http://schemas.microsoft.com/office/powerpoint/2010/main" val="2445398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Tabla&#10;&#10;El contenido generado por IA puede ser incorrecto.">
            <a:extLst>
              <a:ext uri="{FF2B5EF4-FFF2-40B4-BE49-F238E27FC236}">
                <a16:creationId xmlns:a16="http://schemas.microsoft.com/office/drawing/2014/main" id="{6518BD1C-1D58-0598-C7E2-8B9AC43E77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1092" y="386556"/>
            <a:ext cx="4873964" cy="608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2181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114</Words>
  <Application>Microsoft Office PowerPoint</Application>
  <PresentationFormat>Panorámica</PresentationFormat>
  <Paragraphs>27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Neue Haas Grotesk Text Pro</vt:lpstr>
      <vt:lpstr>VanillaVTI</vt:lpstr>
      <vt:lpstr>Acuerdo Concejo Municipal</vt:lpstr>
      <vt:lpstr>3er informe Gastos Autorizados por Despacho de Alcaldía 1/5/2025 al 31/10/2025 </vt:lpstr>
      <vt:lpstr>Normativa y conceptos</vt:lpstr>
      <vt:lpstr>Clasificación según el mes de Ejecución</vt:lpstr>
      <vt:lpstr>Gastos Autorizados por Programa</vt:lpstr>
      <vt:lpstr>Clasificación por Objeto del Gasto</vt:lpstr>
      <vt:lpstr>Clasificación por Área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Eddy Quesada Monge</dc:creator>
  <cp:lastModifiedBy>Eddy Quesada Monge</cp:lastModifiedBy>
  <cp:revision>9</cp:revision>
  <dcterms:created xsi:type="dcterms:W3CDTF">2026-02-05T16:30:46Z</dcterms:created>
  <dcterms:modified xsi:type="dcterms:W3CDTF">2026-02-05T20:44:04Z</dcterms:modified>
</cp:coreProperties>
</file>